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8"/>
  </p:notesMasterIdLst>
  <p:sldIdLst>
    <p:sldId id="1021" r:id="rId2"/>
    <p:sldId id="1117" r:id="rId3"/>
    <p:sldId id="1022" r:id="rId4"/>
    <p:sldId id="1023" r:id="rId5"/>
    <p:sldId id="1024" r:id="rId6"/>
    <p:sldId id="1025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106" d="100"/>
          <a:sy n="106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28.01.2018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C2ADC-A731-4929-A60D-78F94BA2E2FA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31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33EDF76-2D19-4701-9985-37EBAC92037B}" type="datetime1">
              <a:rPr lang="de-DE" smtClean="0"/>
              <a:t>28.01.2018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7E0C-877B-44BC-9B31-968175204650}" type="datetime1">
              <a:rPr lang="de-DE" smtClean="0"/>
              <a:t>28.01.2018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479A2A6-E61A-42AD-8543-A56FEA1454B7}" type="datetime1">
              <a:rPr lang="de-DE" smtClean="0"/>
              <a:t>28.01.2018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7908C-4D7C-43FC-B360-CCCB0060C767}" type="datetime1">
              <a:rPr lang="de-DE" smtClean="0"/>
              <a:t>28.01.2018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46A5-3353-46E3-9D32-7E217EC28C20}" type="datetime1">
              <a:rPr lang="de-DE" smtClean="0"/>
              <a:t>28.01.2018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C8CC73-D518-468F-A1A6-53EC257EFD47}" type="datetime1">
              <a:rPr lang="de-DE" smtClean="0"/>
              <a:t>28.01.2018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7717BC5-77D0-4B6C-859B-D1D273FD6681}" type="datetime1">
              <a:rPr lang="de-DE" smtClean="0"/>
              <a:t>28.01.2018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AB5E-CECE-4765-B544-B0778DF12FF3}" type="datetime1">
              <a:rPr lang="de-DE" smtClean="0"/>
              <a:t>28.01.2018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21799-0961-4913-9FE8-ADE7CDD79416}" type="datetime1">
              <a:rPr lang="de-DE" smtClean="0"/>
              <a:t>28.01.2018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9907-E81D-4AA2-9468-8E7A555A77CF}" type="datetime1">
              <a:rPr lang="de-DE" smtClean="0"/>
              <a:t>28.01.2018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A3B6F2-DB07-4081-BB4D-ECC9BC7754C6}" type="datetime1">
              <a:rPr lang="de-DE" smtClean="0"/>
              <a:t>28.01.2018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EC05710-9F52-4497-8828-45999369F208}" type="datetime1">
              <a:rPr lang="de-DE" smtClean="0"/>
              <a:t>28.01.2018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Längen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de-DE" sz="2400" dirty="0" smtClean="0"/>
              <a:t>Die Länge eines Vektors ergibt</a:t>
            </a:r>
            <a:br>
              <a:rPr lang="de-DE" sz="2400" dirty="0" smtClean="0"/>
            </a:br>
            <a:r>
              <a:rPr lang="de-DE" sz="2400" dirty="0" smtClean="0"/>
              <a:t>sich aus folgender Formel:</a:t>
            </a:r>
            <a:endParaRPr lang="de-DE" sz="2400" dirty="0"/>
          </a:p>
          <a:p>
            <a:pPr marL="0" lvl="0" indent="0">
              <a:buNone/>
            </a:pPr>
            <a:endParaRPr lang="de-DE" sz="2400" dirty="0" smtClean="0"/>
          </a:p>
          <a:p>
            <a:pPr marL="0" lvl="0" indent="0">
              <a:buNone/>
            </a:pPr>
            <a:endParaRPr lang="de-DE" sz="2400" dirty="0"/>
          </a:p>
          <a:p>
            <a:pPr marL="0" lvl="0" indent="0">
              <a:buNone/>
            </a:pPr>
            <a:endParaRPr lang="de-DE" sz="2400" dirty="0" smtClean="0"/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>Im zweidimensionalen Fall lassen Sie einfach die dritte Koordinate weg. Das entspricht dem Satz des Pythagoras!</a:t>
            </a:r>
            <a:endParaRPr lang="de-DE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556792"/>
            <a:ext cx="260032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Abgerundetes Rechteck 9"/>
              <p:cNvSpPr/>
              <p:nvPr/>
            </p:nvSpPr>
            <p:spPr>
              <a:xfrm>
                <a:off x="739788" y="2780928"/>
                <a:ext cx="4120244" cy="1080120"/>
              </a:xfrm>
              <a:prstGeom prst="roundRect">
                <a:avLst>
                  <a:gd name="adj" fmla="val 17878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smtClean="0">
                          <a:solidFill>
                            <a:prstClr val="black"/>
                          </a:solidFill>
                          <a:latin typeface="Cambria Math"/>
                        </a:rPr>
                        <m:t>∣</m:t>
                      </m:r>
                      <m:acc>
                        <m:accPr>
                          <m:chr m:val="⃗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𝑢</m:t>
                          </m:r>
                        </m:e>
                      </m:acc>
                      <m:r>
                        <a:rPr lang="de-DE" sz="2200">
                          <a:solidFill>
                            <a:prstClr val="black"/>
                          </a:solidFill>
                          <a:latin typeface="Cambria Math"/>
                        </a:rPr>
                        <m:t>∣=</m:t>
                      </m:r>
                      <m:d>
                        <m:dPr>
                          <m:begChr m:val=""/>
                          <m:endChr m:val="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"/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de-DE" sz="2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de-DE" sz="22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de-DE" sz="2200" i="1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de-DE" sz="2200" b="0" i="1" smtClean="0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/>
                                                  </a:rPr>
                                                  <m:t>𝑢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de-DE" sz="2200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de-DE" sz="2200" i="1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de-DE" sz="2200" b="0" i="1" smtClean="0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/>
                                                  </a:rPr>
                                                  <m:t>𝑢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de-DE" sz="2200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de-DE" sz="2200" i="1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de-DE" sz="2200" b="0" i="1" smtClean="0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/>
                                                  </a:rPr>
                                                  <m:t>𝑢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de-DE" sz="2200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/>
                                                  </a:rPr>
                                                  <m:t>3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</m:m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</m:d>
                      <m:r>
                        <a:rPr lang="de-DE" sz="22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2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de-DE" sz="22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de-DE" sz="22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r>
                            <a:rPr lang="de-DE" sz="22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2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de-DE" sz="22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de-DE" sz="22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r>
                            <a:rPr lang="de-DE" sz="22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2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de-DE" sz="22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3</m:t>
                              </m:r>
                            </m:sub>
                            <m:sup>
                              <m:r>
                                <a:rPr lang="de-DE" sz="22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de-DE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Abgerundetes 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788" y="2780928"/>
                <a:ext cx="4120244" cy="1080120"/>
              </a:xfrm>
              <a:prstGeom prst="roundRect">
                <a:avLst>
                  <a:gd name="adj" fmla="val 17878"/>
                </a:avLst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899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Winkel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de-DE" sz="2200" dirty="0" smtClean="0"/>
              <a:t>Der Winkel zwischen zwei Vektoren</a:t>
            </a:r>
            <a:r>
              <a:rPr lang="de-DE" sz="2200" dirty="0"/>
              <a:t> </a:t>
            </a:r>
            <a:r>
              <a:rPr lang="de-DE" sz="2200" dirty="0" smtClean="0"/>
              <a:t>wird wie folgt bestimmt:</a:t>
            </a:r>
          </a:p>
          <a:p>
            <a:pPr marL="0" lvl="0" indent="0">
              <a:buNone/>
            </a:pPr>
            <a:endParaRPr lang="de-DE" sz="2200" dirty="0"/>
          </a:p>
          <a:p>
            <a:pPr marL="0" lvl="0" indent="0">
              <a:buNone/>
            </a:pPr>
            <a:endParaRPr lang="de-DE" sz="2200" dirty="0" smtClean="0"/>
          </a:p>
          <a:p>
            <a:pPr marL="0" lvl="0" indent="0">
              <a:buNone/>
            </a:pPr>
            <a:endParaRPr lang="de-DE" sz="2200" dirty="0"/>
          </a:p>
          <a:p>
            <a:pPr marL="0" lvl="0" indent="0">
              <a:buNone/>
            </a:pPr>
            <a:endParaRPr lang="de-DE" sz="2200" dirty="0" smtClean="0"/>
          </a:p>
          <a:p>
            <a:pPr marL="0" lvl="0" indent="0">
              <a:buNone/>
            </a:pPr>
            <a:r>
              <a:rPr lang="de-DE" sz="2200" dirty="0" smtClean="0"/>
              <a:t>Es spielt dabei keine Rolle, wo die Vektoren</a:t>
            </a:r>
            <a:br>
              <a:rPr lang="de-DE" sz="2200" dirty="0" smtClean="0"/>
            </a:br>
            <a:r>
              <a:rPr lang="de-DE" sz="2200" dirty="0" smtClean="0"/>
              <a:t>im Koordinatensystem liegen. </a:t>
            </a:r>
          </a:p>
          <a:p>
            <a:pPr marL="0" lvl="0" indent="0">
              <a:buNone/>
            </a:pPr>
            <a:r>
              <a:rPr lang="de-DE" sz="2200" dirty="0" smtClean="0"/>
              <a:t>Die Vektoren werden so behandelt, als wären es Ortsvektoren,</a:t>
            </a:r>
            <a:br>
              <a:rPr lang="de-DE" sz="2200" dirty="0" smtClean="0"/>
            </a:br>
            <a:r>
              <a:rPr lang="de-DE" sz="2200" dirty="0" smtClean="0"/>
              <a:t>also so, als würden sie im Ursprung beginnen.</a:t>
            </a:r>
          </a:p>
          <a:p>
            <a:pPr marL="0" lvl="0" indent="0">
              <a:buNone/>
            </a:pPr>
            <a:endParaRPr lang="de-DE" sz="800" b="1" dirty="0" smtClean="0"/>
          </a:p>
          <a:p>
            <a:pPr marL="0" lvl="0" indent="0">
              <a:buNone/>
            </a:pPr>
            <a:r>
              <a:rPr lang="de-DE" sz="2200" b="1" dirty="0" smtClean="0"/>
              <a:t>Hinweis:</a:t>
            </a:r>
            <a:r>
              <a:rPr lang="de-DE" sz="2200" dirty="0" smtClean="0"/>
              <a:t> Achten </a:t>
            </a:r>
            <a:r>
              <a:rPr lang="de-DE" sz="2200" dirty="0"/>
              <a:t>Sie darauf, dass </a:t>
            </a:r>
            <a:r>
              <a:rPr lang="de-DE" sz="2200" dirty="0" smtClean="0"/>
              <a:t>der GTR </a:t>
            </a:r>
            <a:r>
              <a:rPr lang="de-DE" sz="2200" dirty="0"/>
              <a:t>im Modus </a:t>
            </a:r>
            <a:r>
              <a:rPr lang="de-DE" sz="2200" dirty="0" err="1" smtClean="0"/>
              <a:t>Degree</a:t>
            </a:r>
            <a:r>
              <a:rPr lang="de-DE" sz="2200" dirty="0" smtClean="0"/>
              <a:t> arbeitet!</a:t>
            </a:r>
            <a:endParaRPr lang="de-DE" sz="2200" dirty="0"/>
          </a:p>
          <a:p>
            <a:pPr marL="0" lvl="0" indent="0">
              <a:buNone/>
            </a:pPr>
            <a:endParaRPr lang="de-DE" sz="22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132856"/>
            <a:ext cx="2024321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Abgerundetes Rechteck 10"/>
              <p:cNvSpPr/>
              <p:nvPr/>
            </p:nvSpPr>
            <p:spPr>
              <a:xfrm>
                <a:off x="1331640" y="2376039"/>
                <a:ext cx="2736304" cy="1008112"/>
              </a:xfrm>
              <a:prstGeom prst="roundRect">
                <a:avLst>
                  <a:gd name="adj" fmla="val 17878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cos</m:t>
                      </m:r>
                      <m:d>
                        <m:dPr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de-DE" sz="24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α</m:t>
                          </m:r>
                        </m:e>
                      </m:d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e>
                          </m:acc>
                          <m:r>
                            <a:rPr lang="de-DE" sz="24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⋅</m:t>
                          </m:r>
                          <m:acc>
                            <m:accPr>
                              <m:chr m:val="⃗"/>
                              <m:ctrlP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𝑣</m:t>
                              </m:r>
                            </m:e>
                          </m:acc>
                        </m:num>
                        <m:den>
                          <m:r>
                            <a:rPr lang="de-DE" sz="24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∣</m:t>
                          </m:r>
                          <m:acc>
                            <m:accPr>
                              <m:chr m:val="⃗"/>
                              <m:ctrlP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e>
                          </m:acc>
                          <m:r>
                            <a:rPr lang="de-DE" sz="24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∣⋅∣</m:t>
                          </m:r>
                          <m:acc>
                            <m:accPr>
                              <m:chr m:val="⃗"/>
                              <m:ctrlP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𝑣</m:t>
                              </m:r>
                            </m:e>
                          </m:acc>
                          <m:r>
                            <a:rPr lang="de-DE" sz="24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∣</m:t>
                          </m:r>
                        </m:den>
                      </m:f>
                    </m:oMath>
                  </m:oMathPara>
                </a14:m>
                <a:endParaRPr lang="de-DE" sz="2400" dirty="0">
                  <a:solidFill>
                    <a:prstClr val="black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11" name="Abgerundetes 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376039"/>
                <a:ext cx="2736304" cy="1008112"/>
              </a:xfrm>
              <a:prstGeom prst="roundRect">
                <a:avLst>
                  <a:gd name="adj" fmla="val 17878"/>
                </a:avLst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98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Orthogonale Vektoren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/>
                  <a:t>Aus der Winkelformel lässt sich ein Spezialfall ableiten. </a:t>
                </a:r>
                <a:endParaRPr lang="de-DE" sz="2400" dirty="0" smtClean="0"/>
              </a:p>
              <a:p>
                <a:pPr mar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 smtClean="0"/>
                  <a:t>Für </a:t>
                </a:r>
                <a14:m>
                  <m:oMath xmlns:m="http://schemas.openxmlformats.org/officeDocument/2006/math">
                    <m:r>
                      <a:rPr lang="el-GR" sz="2400" i="1" dirty="0" smtClean="0">
                        <a:latin typeface="Cambria Math"/>
                        <a:ea typeface="OpenSymbol"/>
                      </a:rPr>
                      <m:t>𝛼</m:t>
                    </m:r>
                    <m:r>
                      <a:rPr lang="de-DE" sz="2400" i="1" dirty="0">
                        <a:latin typeface="Cambria Math"/>
                      </a:rPr>
                      <m:t>=90</m:t>
                    </m:r>
                    <m:r>
                      <a:rPr lang="de-DE" sz="2400" i="1" dirty="0">
                        <a:latin typeface="Cambria Math"/>
                        <a:ea typeface="Cambria Math" pitchFamily="18" charset="0"/>
                      </a:rPr>
                      <m:t>°</m:t>
                    </m:r>
                  </m:oMath>
                </a14:m>
                <a:r>
                  <a:rPr lang="de-DE" sz="2400" dirty="0"/>
                  <a:t> ist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400" i="1" dirty="0" smtClean="0">
                        <a:latin typeface="Cambria Math"/>
                      </a:rPr>
                      <m:t>cos</m:t>
                    </m:r>
                    <m:r>
                      <a:rPr lang="de-DE" sz="2400" i="1" dirty="0" smtClean="0">
                        <a:latin typeface="Cambria Math"/>
                      </a:rPr>
                      <m:t>⁡(</m:t>
                    </m:r>
                    <m:r>
                      <a:rPr lang="el-GR" sz="2400" i="1" dirty="0">
                        <a:latin typeface="Cambria Math"/>
                        <a:ea typeface="OpenSymbol"/>
                      </a:rPr>
                      <m:t>𝛼</m:t>
                    </m:r>
                    <m:r>
                      <a:rPr lang="de-DE" sz="2400" i="1" dirty="0">
                        <a:latin typeface="Cambria Math"/>
                      </a:rPr>
                      <m:t>)=0</m:t>
                    </m:r>
                  </m:oMath>
                </a14:m>
                <a:r>
                  <a:rPr lang="de-DE" sz="2400" dirty="0"/>
                  <a:t>.</a:t>
                </a:r>
              </a:p>
              <a:p>
                <a:pPr mar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/>
                  <a:t>Damit bekommen wir ein Kriterium mit dem sich feststellen lässt, wann zwei Vektoren senkrecht zueinander stehen, d.h. wann sie </a:t>
                </a:r>
                <a:r>
                  <a:rPr lang="de-DE" sz="2400" dirty="0">
                    <a:solidFill>
                      <a:srgbClr val="C00000"/>
                    </a:solidFill>
                  </a:rPr>
                  <a:t>orthogonal</a:t>
                </a:r>
                <a:r>
                  <a:rPr lang="de-DE" sz="2400" dirty="0"/>
                  <a:t> sind</a:t>
                </a:r>
                <a:r>
                  <a:rPr lang="de-DE" sz="2400" dirty="0" smtClean="0"/>
                  <a:t>.</a:t>
                </a: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Abgerundetes Rechteck 4"/>
              <p:cNvSpPr/>
              <p:nvPr/>
            </p:nvSpPr>
            <p:spPr>
              <a:xfrm>
                <a:off x="755576" y="4005064"/>
                <a:ext cx="7560840" cy="1440160"/>
              </a:xfrm>
              <a:prstGeom prst="roundRect">
                <a:avLst>
                  <a:gd name="adj" fmla="val 17878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/>
                <a:r>
                  <a:rPr lang="de-DE" sz="2400" b="1" dirty="0">
                    <a:solidFill>
                      <a:schemeClr val="tx1"/>
                    </a:solidFill>
                  </a:rPr>
                  <a:t>Kriterium für orthogonale </a:t>
                </a:r>
                <a:r>
                  <a:rPr lang="de-DE" sz="2400" b="1" dirty="0" smtClean="0">
                    <a:solidFill>
                      <a:schemeClr val="tx1"/>
                    </a:solidFill>
                  </a:rPr>
                  <a:t>Vektoren</a:t>
                </a:r>
              </a:p>
              <a:p>
                <a:pPr lvl="0" algn="ctr"/>
                <a:endParaRPr lang="de-DE" sz="800" b="1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de-DE" sz="2400" dirty="0">
                    <a:solidFill>
                      <a:schemeClr val="tx1"/>
                    </a:solidFill>
                  </a:rPr>
                  <a:t>Zwei Vektoren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𝑢</m:t>
                        </m:r>
                      </m:e>
                    </m:acc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,</m:t>
                    </m:r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𝑣</m:t>
                        </m:r>
                      </m:e>
                    </m:acc>
                  </m:oMath>
                </a14:m>
                <a:r>
                  <a:rPr lang="de-DE" sz="2400" dirty="0">
                    <a:solidFill>
                      <a:schemeClr val="tx1"/>
                    </a:solidFill>
                  </a:rPr>
                  <a:t> sind genau dann orthogonal, </a:t>
                </a:r>
                <a:endParaRPr lang="de-DE" sz="24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de-DE" sz="2400" dirty="0" smtClean="0">
                    <a:solidFill>
                      <a:schemeClr val="tx1"/>
                    </a:solidFill>
                  </a:rPr>
                  <a:t>wenn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𝑢</m:t>
                        </m:r>
                      </m:e>
                    </m:acc>
                    <m:r>
                      <a:rPr lang="de-DE" sz="2400">
                        <a:solidFill>
                          <a:schemeClr val="tx1"/>
                        </a:solidFill>
                        <a:latin typeface="Cambria Math"/>
                      </a:rPr>
                      <m:t>⋅</m:t>
                    </m:r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𝑣</m:t>
                        </m:r>
                      </m:e>
                    </m:acc>
                    <m:r>
                      <a:rPr lang="de-DE" sz="2400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>
                    <a:solidFill>
                      <a:schemeClr val="tx1"/>
                    </a:solidFill>
                  </a:rPr>
                  <a:t> ist, d.h. wenn das Skalarprodukt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chemeClr val="tx1"/>
                        </a:solidFill>
                        <a:latin typeface="Cambria Math"/>
                      </a:rPr>
                      <m:t>0</m:t>
                    </m:r>
                  </m:oMath>
                </a14:m>
                <a:r>
                  <a:rPr lang="de-DE" sz="2400" dirty="0">
                    <a:solidFill>
                      <a:schemeClr val="tx1"/>
                    </a:solidFill>
                  </a:rPr>
                  <a:t> ist.</a:t>
                </a:r>
              </a:p>
            </p:txBody>
          </p:sp>
        </mc:Choice>
        <mc:Fallback xmlns="">
          <p:sp>
            <p:nvSpPr>
              <p:cNvPr id="5" name="Abgerundetes 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005064"/>
                <a:ext cx="7560840" cy="1440160"/>
              </a:xfrm>
              <a:prstGeom prst="roundRect">
                <a:avLst>
                  <a:gd name="adj" fmla="val 17878"/>
                </a:avLst>
              </a:prstGeom>
              <a:blipFill>
                <a:blip r:embed="rId3"/>
                <a:stretch>
                  <a:fillRect b="-5508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733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buNone/>
                </a:pPr>
                <a:r>
                  <a:rPr lang="de-DE" sz="2400" dirty="0" smtClean="0"/>
                  <a:t>Bestimme die Längen der Vektoren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de-DE" sz="22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−3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</a:rPr>
                  <a:t> u</a:t>
                </a:r>
                <a:r>
                  <a:rPr lang="de-DE" sz="2400" dirty="0" smtClean="0"/>
                  <a:t>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de-DE" sz="22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de-DE" sz="22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</a:rPr>
                  <a:t> und den Winkel dazwischen.</a:t>
                </a:r>
              </a:p>
              <a:p>
                <a:pPr marL="0" indent="0">
                  <a:buNone/>
                </a:pPr>
                <a:r>
                  <a:rPr lang="de-DE" sz="2400" b="1" dirty="0">
                    <a:solidFill>
                      <a:srgbClr val="FF0000"/>
                    </a:solidFill>
                  </a:rPr>
                  <a:t>Lösung:</a:t>
                </a:r>
                <a:r>
                  <a:rPr lang="de-DE" sz="2400" dirty="0">
                    <a:solidFill>
                      <a:srgbClr val="FF00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∣</m:t>
                    </m:r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∣=</m:t>
                    </m:r>
                    <m:rad>
                      <m:radPr>
                        <m:degHide m:val="on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0</m:t>
                            </m:r>
                          </m:e>
                          <m:sup>
                            <m:r>
                              <a:rPr lang="de-DE" sz="2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400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−3</m:t>
                                </m:r>
                              </m:e>
                            </m:d>
                          </m:e>
                          <m:sup>
                            <m:r>
                              <a:rPr lang="de-DE" sz="2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4</m:t>
                            </m:r>
                          </m:e>
                          <m:sup>
                            <m:r>
                              <a:rPr lang="de-DE" sz="2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25</m:t>
                        </m:r>
                      </m:e>
                    </m:rad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=5</m:t>
                    </m:r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</a:rPr>
                  <a:t> </a:t>
                </a:r>
                <a:endParaRPr lang="de-DE" sz="2400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solidFill>
                      <a:prstClr val="black"/>
                    </a:solidFill>
                  </a:rPr>
                  <a:t>	   </a:t>
                </a:r>
                <a14:m>
                  <m:oMath xmlns:m="http://schemas.openxmlformats.org/officeDocument/2006/math"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∣</m:t>
                    </m:r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∣=</m:t>
                    </m:r>
                    <m:rad>
                      <m:radPr>
                        <m:degHide m:val="on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  <m:sup>
                            <m:r>
                              <a:rPr lang="de-DE" sz="2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de-DE" sz="2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e>
                          <m:sup>
                            <m:r>
                              <a:rPr lang="de-DE" sz="2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14</m:t>
                        </m:r>
                      </m:e>
                    </m:rad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</a:rPr>
                  <a:t> </a:t>
                </a:r>
                <a:endParaRPr lang="de-DE" sz="2400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solidFill>
                      <a:prstClr val="black"/>
                    </a:solidFill>
                  </a:rPr>
                  <a:t>	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⋅</m:t>
                    </m:r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=0⋅1+</m:t>
                    </m:r>
                    <m:d>
                      <m:dPr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−3</m:t>
                        </m:r>
                      </m:e>
                    </m:d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⋅2+4⋅3=6</m:t>
                    </m:r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</a:rPr>
                  <a:t> </a:t>
                </a:r>
                <a:endParaRPr lang="de-DE" sz="2400" dirty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r>
                  <a:rPr lang="de-DE" sz="2400" dirty="0">
                    <a:solidFill>
                      <a:prstClr val="black"/>
                    </a:solidFill>
                  </a:rPr>
                  <a:t> </a:t>
                </a:r>
                <a:r>
                  <a:rPr lang="de-DE" sz="2400" dirty="0" smtClean="0">
                    <a:solidFill>
                      <a:prstClr val="black"/>
                    </a:solidFill>
                  </a:rPr>
                  <a:t>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cos</m:t>
                    </m:r>
                    <m:d>
                      <m:dPr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de-DE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α</m:t>
                        </m:r>
                      </m:e>
                    </m:d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𝑎</m:t>
                            </m:r>
                          </m:e>
                        </m:acc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⋅</m:t>
                        </m:r>
                        <m:acc>
                          <m:accPr>
                            <m:chr m:val="⃗"/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</m:acc>
                      </m:num>
                      <m:den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∣</m:t>
                        </m:r>
                        <m:acc>
                          <m:accPr>
                            <m:chr m:val="⃗"/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𝑎</m:t>
                            </m:r>
                          </m:e>
                        </m:acc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∣⋅∣</m:t>
                        </m:r>
                        <m:acc>
                          <m:accPr>
                            <m:chr m:val="⃗"/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</m:acc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∣</m:t>
                        </m:r>
                      </m:den>
                    </m:f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5</m:t>
                        </m:r>
                        <m:rad>
                          <m:radPr>
                            <m:degHide m:val="on"/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14</m:t>
                            </m:r>
                          </m:e>
                        </m:rad>
                      </m:den>
                    </m:f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≈0,3207</m:t>
                    </m:r>
                    <m:r>
                      <a:rPr lang="de-DE" sz="2400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de-DE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⇒</m:t>
                    </m:r>
                    <m:r>
                      <a:rPr lang="de-DE" sz="2400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α</m:t>
                    </m:r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≈71,3°</m:t>
                    </m:r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</a:rPr>
                  <a:t> </a:t>
                </a:r>
                <a:endParaRPr lang="de-DE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Gerade Verbindung 4"/>
          <p:cNvSpPr/>
          <p:nvPr/>
        </p:nvSpPr>
        <p:spPr>
          <a:xfrm>
            <a:off x="5986178" y="5085184"/>
            <a:ext cx="1276100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6" name="Gerade Verbindung 5"/>
          <p:cNvSpPr/>
          <p:nvPr/>
        </p:nvSpPr>
        <p:spPr>
          <a:xfrm>
            <a:off x="1832932" y="3467220"/>
            <a:ext cx="456316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7" name="Gerade Verbindung 6"/>
          <p:cNvSpPr/>
          <p:nvPr/>
        </p:nvSpPr>
        <p:spPr>
          <a:xfrm>
            <a:off x="6300192" y="3429000"/>
            <a:ext cx="190042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8" name="Gerade Verbindung 7"/>
          <p:cNvSpPr/>
          <p:nvPr/>
        </p:nvSpPr>
        <p:spPr>
          <a:xfrm>
            <a:off x="1844574" y="3978430"/>
            <a:ext cx="456316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9" name="Gerade Verbindung 8"/>
          <p:cNvSpPr/>
          <p:nvPr/>
        </p:nvSpPr>
        <p:spPr>
          <a:xfrm>
            <a:off x="4932040" y="3978430"/>
            <a:ext cx="504056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5346406" y="5449669"/>
            <a:ext cx="953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 smtClean="0">
                <a:solidFill>
                  <a:prstClr val="black"/>
                </a:solidFill>
              </a:rPr>
              <a:t>GTR</a:t>
            </a:r>
          </a:p>
          <a:p>
            <a:pPr algn="ctr"/>
            <a:r>
              <a:rPr lang="de-DE" dirty="0" smtClean="0">
                <a:solidFill>
                  <a:prstClr val="black"/>
                </a:solidFill>
              </a:rPr>
              <a:t>2ND cos</a:t>
            </a:r>
            <a:endParaRPr lang="de-DE" dirty="0"/>
          </a:p>
        </p:txBody>
      </p:sp>
      <p:cxnSp>
        <p:nvCxnSpPr>
          <p:cNvPr id="12" name="Gerade Verbindung mit Pfeil 11"/>
          <p:cNvCxnSpPr>
            <a:stCxn id="10" idx="0"/>
          </p:cNvCxnSpPr>
          <p:nvPr/>
        </p:nvCxnSpPr>
        <p:spPr>
          <a:xfrm flipV="1">
            <a:off x="5823299" y="5157192"/>
            <a:ext cx="260869" cy="292477"/>
          </a:xfrm>
          <a:prstGeom prst="straightConnector1">
            <a:avLst/>
          </a:prstGeom>
          <a:ln w="1905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58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Abstand zwischen zwei Punkten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Der Abstand zwischen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𝑃</m:t>
                    </m:r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𝑄</m:t>
                    </m:r>
                  </m:oMath>
                </a14:m>
                <a:r>
                  <a:rPr lang="de-DE" sz="2400" dirty="0" smtClean="0"/>
                  <a:t> ist die Länge des Vektors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𝑃𝑄</m:t>
                        </m:r>
                      </m:e>
                    </m:acc>
                  </m:oMath>
                </a14:m>
                <a:r>
                  <a:rPr lang="de-DE" sz="2400" dirty="0" smtClean="0"/>
                  <a:t>. </a:t>
                </a:r>
              </a:p>
              <a:p>
                <a:pPr marL="0" indent="0">
                  <a:buNone/>
                </a:pPr>
                <a:endParaRPr lang="de-DE" sz="24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𝑑</m:t>
                      </m:r>
                      <m:r>
                        <a:rPr lang="de-DE" sz="2400" b="0" i="0" smtClean="0">
                          <a:solidFill>
                            <a:prstClr val="black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r>
                        <a:rPr lang="de-DE" sz="2400">
                          <a:solidFill>
                            <a:prstClr val="black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∣</m:t>
                      </m:r>
                      <m:acc>
                        <m:accPr>
                          <m:chr m:val="⃗"/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acc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𝑃𝑄</m:t>
                          </m:r>
                        </m:e>
                      </m:acc>
                      <m:r>
                        <a:rPr lang="de-DE" sz="2400">
                          <a:solidFill>
                            <a:prstClr val="black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∣</m:t>
                      </m:r>
                      <m:r>
                        <a:rPr lang="de-DE" sz="2400" b="0" i="0" smtClean="0">
                          <a:solidFill>
                            <a:prstClr val="black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d>
                        <m:dPr>
                          <m:begChr m:val=""/>
                          <m:endChr m:val=""/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endChr m:val=""/>
                                  <m:ctrlPr>
                                    <a:rPr lang="de-DE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itchFamily="18" charset="0"/>
                                        </a:rPr>
                                      </m:ctrlPr>
                                    </m:dP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de-DE" sz="24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de-DE" sz="2400" i="1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Cambria Math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de-DE" sz="2400" i="1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Cambria Math" pitchFamily="18" charset="0"/>
                                                  </a:rPr>
                                                  <m:t>𝑞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de-DE" sz="2400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 pitchFamily="18" charset="0"/>
                                                    <a:ea typeface="Cambria Math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  <m:mr>
                                          <m:e>
                                            <m:eqArr>
                                              <m:eqArrPr>
                                                <m:ctrlPr>
                                                  <a:rPr lang="de-DE" sz="2400" i="1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Cambria Math" pitchFamily="18" charset="0"/>
                                                  </a:rPr>
                                                </m:ctrlPr>
                                              </m:eqArrPr>
                                              <m:e>
                                                <m:sSub>
                                                  <m:sSubPr>
                                                    <m:ctrlPr>
                                                      <a:rPr lang="de-DE" sz="2400" i="1">
                                                        <a:solidFill>
                                                          <a:prstClr val="black"/>
                                                        </a:solidFill>
                                                        <a:latin typeface="Cambria Math" panose="02040503050406030204" pitchFamily="18" charset="0"/>
                                                        <a:ea typeface="Cambria Math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de-DE" sz="2400" i="1">
                                                        <a:solidFill>
                                                          <a:prstClr val="black"/>
                                                        </a:solidFill>
                                                        <a:latin typeface="Cambria Math" panose="02040503050406030204" pitchFamily="18" charset="0"/>
                                                        <a:ea typeface="Cambria Math" pitchFamily="18" charset="0"/>
                                                      </a:rPr>
                                                      <m:t>𝑞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de-DE" sz="2400">
                                                        <a:solidFill>
                                                          <a:prstClr val="black"/>
                                                        </a:solidFill>
                                                        <a:latin typeface="Cambria Math" pitchFamily="18" charset="0"/>
                                                        <a:ea typeface="Cambria Math" pitchFamily="18" charset="0"/>
                                                      </a:rPr>
                                                      <m:t>2</m:t>
                                                    </m:r>
                                                  </m:sub>
                                                </m:sSub>
                                              </m:e>
                                              <m:e>
                                                <m:sSub>
                                                  <m:sSubPr>
                                                    <m:ctrlPr>
                                                      <a:rPr lang="de-DE" sz="2400" b="0" i="1" smtClean="0">
                                                        <a:solidFill>
                                                          <a:prstClr val="black"/>
                                                        </a:solidFill>
                                                        <a:latin typeface="Cambria Math" panose="02040503050406030204" pitchFamily="18" charset="0"/>
                                                        <a:ea typeface="Cambria Math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de-DE" sz="2400" b="0" i="1" smtClean="0">
                                                        <a:solidFill>
                                                          <a:prstClr val="black"/>
                                                        </a:solidFill>
                                                        <a:latin typeface="Cambria Math" panose="02040503050406030204" pitchFamily="18" charset="0"/>
                                                        <a:ea typeface="Cambria Math" pitchFamily="18" charset="0"/>
                                                      </a:rPr>
                                                      <m:t>𝑞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de-DE" sz="2400" b="0" i="1" smtClean="0">
                                                        <a:solidFill>
                                                          <a:prstClr val="black"/>
                                                        </a:solidFill>
                                                        <a:latin typeface="Cambria Math" panose="02040503050406030204" pitchFamily="18" charset="0"/>
                                                        <a:ea typeface="Cambria Math" pitchFamily="18" charset="0"/>
                                                      </a:rPr>
                                                      <m:t>3</m:t>
                                                    </m:r>
                                                  </m:sub>
                                                </m:sSub>
                                              </m:e>
                                            </m:eqArr>
                                          </m:e>
                                        </m:mr>
                                      </m:m>
                                    </m:e>
                                  </m:d>
                                </m:e>
                              </m:d>
                              <m:r>
                                <a:rPr lang="de-DE" sz="2400">
                                  <a:solidFill>
                                    <a:prstClr val="black"/>
                                  </a:solidFill>
                                  <a:latin typeface="Cambria Math" pitchFamily="18" charset="0"/>
                                  <a:ea typeface="Cambria Math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"/>
                                  <m:endChr m:val=""/>
                                  <m:ctrlPr>
                                    <a:rPr lang="de-DE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itchFamily="18" charset="0"/>
                                        </a:rPr>
                                      </m:ctrlPr>
                                    </m:dP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de-DE" sz="24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de-DE" sz="2400" i="1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Cambria Math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de-DE" sz="2400" i="1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Cambria Math" pitchFamily="18" charset="0"/>
                                                  </a:rPr>
                                                  <m:t>𝑝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de-DE" sz="2400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 pitchFamily="18" charset="0"/>
                                                    <a:ea typeface="Cambria Math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  <m:mr>
                                          <m:e>
                                            <m:eqArr>
                                              <m:eqArrPr>
                                                <m:ctrlPr>
                                                  <a:rPr lang="de-DE" sz="2400" i="1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Cambria Math" pitchFamily="18" charset="0"/>
                                                  </a:rPr>
                                                </m:ctrlPr>
                                              </m:eqArrPr>
                                              <m:e>
                                                <m:sSub>
                                                  <m:sSubPr>
                                                    <m:ctrlPr>
                                                      <a:rPr lang="de-DE" sz="2400" i="1">
                                                        <a:solidFill>
                                                          <a:prstClr val="black"/>
                                                        </a:solidFill>
                                                        <a:latin typeface="Cambria Math" panose="02040503050406030204" pitchFamily="18" charset="0"/>
                                                        <a:ea typeface="Cambria Math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de-DE" sz="2400" i="1">
                                                        <a:solidFill>
                                                          <a:prstClr val="black"/>
                                                        </a:solidFill>
                                                        <a:latin typeface="Cambria Math" panose="02040503050406030204" pitchFamily="18" charset="0"/>
                                                        <a:ea typeface="Cambria Math" pitchFamily="18" charset="0"/>
                                                      </a:rPr>
                                                      <m:t>𝑝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de-DE" sz="2400">
                                                        <a:solidFill>
                                                          <a:prstClr val="black"/>
                                                        </a:solidFill>
                                                        <a:latin typeface="Cambria Math" pitchFamily="18" charset="0"/>
                                                        <a:ea typeface="Cambria Math" pitchFamily="18" charset="0"/>
                                                      </a:rPr>
                                                      <m:t>2</m:t>
                                                    </m:r>
                                                  </m:sub>
                                                </m:sSub>
                                              </m:e>
                                              <m:e>
                                                <m:sSub>
                                                  <m:sSubPr>
                                                    <m:ctrlPr>
                                                      <a:rPr lang="de-DE" sz="2400" b="0" i="1" smtClean="0">
                                                        <a:solidFill>
                                                          <a:prstClr val="black"/>
                                                        </a:solidFill>
                                                        <a:latin typeface="Cambria Math" panose="02040503050406030204" pitchFamily="18" charset="0"/>
                                                        <a:ea typeface="Cambria Math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de-DE" sz="2400" b="0" i="1" smtClean="0">
                                                        <a:solidFill>
                                                          <a:prstClr val="black"/>
                                                        </a:solidFill>
                                                        <a:latin typeface="Cambria Math" panose="02040503050406030204" pitchFamily="18" charset="0"/>
                                                        <a:ea typeface="Cambria Math" pitchFamily="18" charset="0"/>
                                                      </a:rPr>
                                                      <m:t>𝑝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de-DE" sz="2400" b="0" i="1" smtClean="0">
                                                        <a:solidFill>
                                                          <a:prstClr val="black"/>
                                                        </a:solidFill>
                                                        <a:latin typeface="Cambria Math" panose="02040503050406030204" pitchFamily="18" charset="0"/>
                                                        <a:ea typeface="Cambria Math" pitchFamily="18" charset="0"/>
                                                      </a:rPr>
                                                      <m:t>3</m:t>
                                                    </m:r>
                                                  </m:sub>
                                                </m:sSub>
                                              </m:e>
                                            </m:eqArr>
                                          </m:e>
                                        </m:mr>
                                      </m:m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</m:d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"/>
                              <m:ctrlPr>
                                <a:rPr lang="de-DE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de-DE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de-DE" sz="2400" i="1">
                                                <a:solidFill>
                                                  <a:prstClr val="black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de-DE" sz="2400" i="1">
                                                <a:solidFill>
                                                  <a:prstClr val="black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itchFamily="18" charset="0"/>
                                              </a:rPr>
                                              <m:t>𝑞</m:t>
                                            </m:r>
                                          </m:e>
                                          <m:sub>
                                            <m:r>
                                              <a:rPr lang="de-DE" sz="2400">
                                                <a:solidFill>
                                                  <a:prstClr val="black"/>
                                                </a:solidFill>
                                                <a:latin typeface="Cambria Math" pitchFamily="18" charset="0"/>
                                                <a:ea typeface="Cambria Math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  <m:r>
                                          <a:rPr lang="de-DE" sz="24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de-DE" sz="2400" b="0" i="1" smtClean="0">
                                                <a:solidFill>
                                                  <a:prstClr val="black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de-DE" sz="2400" b="0" i="1" smtClean="0">
                                                <a:solidFill>
                                                  <a:prstClr val="black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itchFamily="18" charset="0"/>
                                              </a:rPr>
                                              <m:t>𝑝</m:t>
                                            </m:r>
                                          </m:e>
                                          <m:sub>
                                            <m:r>
                                              <a:rPr lang="de-DE" sz="2400" b="0" i="1" smtClean="0">
                                                <a:solidFill>
                                                  <a:prstClr val="black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eqArr>
                                          <m:eqArrPr>
                                            <m:ctrlPr>
                                              <a:rPr lang="de-DE" sz="2400" i="1">
                                                <a:solidFill>
                                                  <a:prstClr val="black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itchFamily="18" charset="0"/>
                                              </a:rPr>
                                            </m:ctrlPr>
                                          </m:eqArr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de-DE" sz="2400" i="1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Cambria Math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de-DE" sz="2400" i="1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Cambria Math" pitchFamily="18" charset="0"/>
                                                  </a:rPr>
                                                  <m:t>𝑞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de-DE" sz="2400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 pitchFamily="18" charset="0"/>
                                                    <a:ea typeface="Cambria Math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de-DE" sz="2400" b="0" i="1" smtClean="0">
                                                <a:solidFill>
                                                  <a:prstClr val="black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itchFamily="18" charset="0"/>
                                              </a:rPr>
                                              <m:t>−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de-DE" sz="2400" b="0" i="1" smtClean="0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Cambria Math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de-DE" sz="2400" b="0" i="1" smtClean="0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Cambria Math" pitchFamily="18" charset="0"/>
                                                  </a:rPr>
                                                  <m:t>𝑝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de-DE" sz="2400" b="0" i="1" smtClean="0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Cambria Math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</m:e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de-DE" sz="2400" i="1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Cambria Math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de-DE" sz="2400" i="1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Cambria Math" pitchFamily="18" charset="0"/>
                                                  </a:rPr>
                                                  <m:t>𝑞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de-DE" sz="2400" i="1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Cambria Math" pitchFamily="18" charset="0"/>
                                                  </a:rPr>
                                                  <m:t>3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de-DE" sz="2400" b="0" i="1" smtClean="0">
                                                <a:solidFill>
                                                  <a:prstClr val="black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itchFamily="18" charset="0"/>
                                              </a:rPr>
                                              <m:t>−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de-DE" sz="2400" b="0" i="1" smtClean="0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Cambria Math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de-DE" sz="2400" b="0" i="1" smtClean="0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Cambria Math" pitchFamily="18" charset="0"/>
                                                  </a:rPr>
                                                  <m:t>𝑝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de-DE" sz="2400" b="0" i="1" smtClean="0">
                                                    <a:solidFill>
                                                      <a:prstClr val="black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Cambria Math" pitchFamily="18" charset="0"/>
                                                  </a:rPr>
                                                  <m:t>3</m:t>
                                                </m:r>
                                              </m:sub>
                                            </m:sSub>
                                          </m:e>
                                        </m:eqArr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de-DE" sz="2400" i="1" dirty="0" smtClean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endParaRPr lang="de-DE" sz="2400" dirty="0" smtClean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solidFill>
                      <a:prstClr val="black"/>
                    </a:solidFill>
                  </a:rPr>
                  <a:t>Daraus ergibt sich die folgende Formel:</a:t>
                </a: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Abgerundetes Rechteck 7"/>
              <p:cNvSpPr/>
              <p:nvPr/>
            </p:nvSpPr>
            <p:spPr>
              <a:xfrm>
                <a:off x="1501795" y="4869160"/>
                <a:ext cx="6140411" cy="648072"/>
              </a:xfrm>
              <a:prstGeom prst="roundRect">
                <a:avLst>
                  <a:gd name="adj" fmla="val 17878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de-DE" sz="240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de-DE" sz="24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de-DE" sz="240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de-DE" sz="24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24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de-DE" sz="240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de-DE" sz="24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de-DE" sz="240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de-DE" sz="24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de-DE" sz="2400" b="0" i="0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a:rPr lang="de-DE" sz="24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de-DE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de-DE" sz="24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de-DE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Abgerundetes 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1795" y="4869160"/>
                <a:ext cx="6140411" cy="648072"/>
              </a:xfrm>
              <a:prstGeom prst="roundRect">
                <a:avLst>
                  <a:gd name="adj" fmla="val 17878"/>
                </a:avLst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841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Bestimme </a:t>
                </a:r>
                <a:r>
                  <a:rPr lang="de-DE" sz="2400" dirty="0"/>
                  <a:t>den Abstand </a:t>
                </a:r>
                <a:r>
                  <a:rPr lang="de-DE" sz="2400" dirty="0" smtClean="0"/>
                  <a:t>zwischen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de-DE" sz="2400" dirty="0" smtClean="0"/>
                  <a:t>.</a:t>
                </a:r>
                <a:endParaRPr lang="de-DE" sz="2400" dirty="0"/>
              </a:p>
              <a:p>
                <a:pPr marL="0" lvl="0" indent="0">
                  <a:buNone/>
                </a:pPr>
                <a:endParaRPr lang="de-DE" sz="2400" b="1" dirty="0" smtClean="0">
                  <a:solidFill>
                    <a:srgbClr val="FF0000"/>
                  </a:solidFill>
                </a:endParaRPr>
              </a:p>
              <a:p>
                <a:pPr marL="0" lvl="0" indent="0">
                  <a:buNone/>
                </a:pPr>
                <a:r>
                  <a:rPr lang="de-DE" sz="2400" b="1" dirty="0" smtClean="0">
                    <a:solidFill>
                      <a:srgbClr val="FF0000"/>
                    </a:solidFill>
                  </a:rPr>
                  <a:t>Lösung</a:t>
                </a:r>
                <a:r>
                  <a:rPr lang="de-DE" sz="2400" b="1" dirty="0">
                    <a:solidFill>
                      <a:srgbClr val="FF0000"/>
                    </a:solidFill>
                  </a:rPr>
                  <a:t>:</a:t>
                </a:r>
                <a:r>
                  <a:rPr lang="de-DE" sz="2400" dirty="0">
                    <a:solidFill>
                      <a:srgbClr val="FF0000"/>
                    </a:solidFill>
                  </a:rPr>
                  <a:t> </a:t>
                </a:r>
                <a:endParaRPr lang="de-DE" sz="2400" dirty="0" smtClean="0">
                  <a:solidFill>
                    <a:srgbClr val="FF0000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de-DE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de-DE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e>
                          </m:acc>
                        </m:e>
                      </m:d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de-DE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de-DE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de-DE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1−0</m:t>
                                  </m:r>
                                </m:e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2−</m:t>
                                  </m:r>
                                  <m:d>
                                    <m:dPr>
                                      <m:ctrlPr>
                                        <a:rPr lang="de-DE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b="0" i="1" smtClean="0">
                                          <a:latin typeface="Cambria Math" panose="02040503050406030204" pitchFamily="18" charset="0"/>
                                        </a:rPr>
                                        <m:t>−3</m:t>
                                      </m:r>
                                    </m:e>
                                  </m:d>
                                </m:e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3−4</m:t>
                                  </m:r>
                                </m:e>
                              </m:eqArr>
                            </m:e>
                          </m:d>
                        </m:e>
                      </m:d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de-DE" sz="24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24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de-DE" sz="24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24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400" b="0" i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sz="24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de-DE" sz="24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r>
                  <a:rPr lang="de-DE" sz="2400" dirty="0" smtClean="0">
                    <a:solidFill>
                      <a:prstClr val="black"/>
                    </a:solidFill>
                  </a:rPr>
                  <a:t>	   </a:t>
                </a:r>
                <a14:m>
                  <m:oMath xmlns:m="http://schemas.openxmlformats.org/officeDocument/2006/math"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27</m:t>
                        </m:r>
                      </m:e>
                    </m:rad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≈5,2</m:t>
                    </m:r>
                  </m:oMath>
                </a14:m>
                <a:r>
                  <a:rPr lang="de-DE" sz="2400" dirty="0" smtClean="0">
                    <a:solidFill>
                      <a:srgbClr val="FF0000"/>
                    </a:solidFill>
                  </a:rPr>
                  <a:t> </a:t>
                </a:r>
                <a:endParaRPr lang="de-DE" sz="24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de-DE" sz="2400" dirty="0" smtClean="0"/>
              </a:p>
              <a:p>
                <a:pPr marL="0" indent="0">
                  <a:buNone/>
                </a:pPr>
                <a:r>
                  <a:rPr lang="de-DE" sz="2400" b="1" dirty="0" smtClean="0"/>
                  <a:t>Ergebnis:</a:t>
                </a:r>
                <a:r>
                  <a:rPr lang="de-DE" sz="2400" dirty="0" smtClean="0"/>
                  <a:t> 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Der Abstand zwischen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2400" dirty="0" smtClean="0"/>
                  <a:t> beträgt etwa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5,2</m:t>
                    </m:r>
                    <m:r>
                      <a:rPr lang="de-DE" sz="24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de-DE" sz="2400" b="0" i="0" dirty="0" smtClean="0">
                        <a:latin typeface="Cambria Math" panose="02040503050406030204" pitchFamily="18" charset="0"/>
                      </a:rPr>
                      <m:t>LE</m:t>
                    </m:r>
                  </m:oMath>
                </a14:m>
                <a:r>
                  <a:rPr lang="de-DE" sz="2400" dirty="0" smtClean="0"/>
                  <a:t>.</a:t>
                </a: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Gerade Verbindung 4"/>
          <p:cNvSpPr/>
          <p:nvPr/>
        </p:nvSpPr>
        <p:spPr>
          <a:xfrm>
            <a:off x="6156176" y="5877272"/>
            <a:ext cx="936104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32589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117</Words>
  <Application>Microsoft Office PowerPoint</Application>
  <PresentationFormat>Bildschirmpräsentation (4:3)</PresentationFormat>
  <Paragraphs>52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5" baseType="lpstr">
      <vt:lpstr>Albany</vt:lpstr>
      <vt:lpstr>Andale Sans UI</vt:lpstr>
      <vt:lpstr>Calibri</vt:lpstr>
      <vt:lpstr>Cambria Math</vt:lpstr>
      <vt:lpstr>OpenSymbol</vt:lpstr>
      <vt:lpstr>Tahoma</vt:lpstr>
      <vt:lpstr>Wingdings</vt:lpstr>
      <vt:lpstr>Wingdings 2</vt:lpstr>
      <vt:lpstr>Galathea</vt:lpstr>
      <vt:lpstr>Längen</vt:lpstr>
      <vt:lpstr>Winkel</vt:lpstr>
      <vt:lpstr>Orthogonale Vektoren</vt:lpstr>
      <vt:lpstr>Rechenbeispiel</vt:lpstr>
      <vt:lpstr>Abstand zwischen zwei Punkten</vt:lpstr>
      <vt:lpstr>Rechenbeispiel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252</cp:revision>
  <dcterms:created xsi:type="dcterms:W3CDTF">2013-03-17T05:38:34Z</dcterms:created>
  <dcterms:modified xsi:type="dcterms:W3CDTF">2018-01-28T10:45:04Z</dcterms:modified>
</cp:coreProperties>
</file>